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3" r:id="rId5"/>
    <p:sldId id="259" r:id="rId6"/>
    <p:sldId id="264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50" d="100"/>
          <a:sy n="50" d="100"/>
        </p:scale>
        <p:origin x="-10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3467459-DCB6-4978-B89B-B204D87D541A}" type="datetime1">
              <a:rPr lang="en-US"/>
              <a:pPr>
                <a:defRPr/>
              </a:pPr>
              <a:t>9/24/13</a:t>
            </a:fld>
            <a:endParaRPr lang="en-US"/>
          </a:p>
        </p:txBody>
      </p:sp>
      <p:sp>
        <p:nvSpPr>
          <p:cNvPr id="13316" name="Placeholder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A25468E-6615-4C44-8732-57FDE69E0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0515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127" charset="0"/>
        <a:ea typeface="ＭＳ Ｐゴシック" pitchFamily="127" charset="-128"/>
        <a:cs typeface="ＭＳ Ｐゴシック" pitchFamily="127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127" charset="0"/>
        <a:ea typeface="ＭＳ Ｐゴシック" pitchFamily="127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127" charset="0"/>
        <a:ea typeface="ＭＳ Ｐゴシック" pitchFamily="127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127" charset="0"/>
        <a:ea typeface="ＭＳ Ｐゴシック" pitchFamily="127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127" charset="0"/>
        <a:ea typeface="ＭＳ Ｐゴシック" pitchFamily="12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2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F4924-F135-4081-A4EB-0043E7E4BC63}" type="datetimeFigureOut">
              <a:rPr lang="en-US"/>
              <a:pPr>
                <a:defRPr/>
              </a:pPr>
              <a:t>9/24/13</a:t>
            </a:fld>
            <a:endParaRPr lang="en-U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D4590-767B-40C8-BB72-CD3B2A087B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82C0F-C33F-4942-9121-9A6AE4DA4770}" type="datetimeFigureOut">
              <a:rPr lang="en-US"/>
              <a:pPr>
                <a:defRPr/>
              </a:pPr>
              <a:t>9/24/13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901A1-41F2-4F9C-B298-F04CBBCD24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D080E-96F8-4625-BA71-F2B61363AFB2}" type="datetimeFigureOut">
              <a:rPr lang="en-US"/>
              <a:pPr>
                <a:defRPr/>
              </a:pPr>
              <a:t>9/24/13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E2765-47EC-447B-A665-9374DE3FA8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153891C-8755-4047-88E3-0B2CE200DEF9}" type="datetimeFigureOut">
              <a:rPr lang="en-US"/>
              <a:pPr>
                <a:defRPr/>
              </a:pPr>
              <a:t>9/24/13</a:t>
            </a:fld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379472B-D355-4B69-96DB-396F5C649A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E1457-415F-4D58-8238-A09FF2A5FB3D}" type="datetimeFigureOut">
              <a:rPr lang="en-US"/>
              <a:pPr>
                <a:defRPr/>
              </a:pPr>
              <a:t>9/24/13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A69FC2-6E5C-48F7-9191-E0ADEC8C2B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C7743-3E60-4DC6-B022-9F96640CECB6}" type="datetimeFigureOut">
              <a:rPr lang="en-US"/>
              <a:pPr>
                <a:defRPr/>
              </a:pPr>
              <a:t>9/24/13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8ACF1-04A4-4B54-9C7F-ADB8A156F4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9324F-0235-412B-A8AA-327F0308DE23}" type="datetimeFigureOut">
              <a:rPr lang="en-US"/>
              <a:pPr>
                <a:defRPr/>
              </a:pPr>
              <a:t>9/24/13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55D78-4CE0-47DC-89BA-E693D4BF7E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8C2584E-FD78-413F-9C98-B782D5C0FAB1}" type="datetimeFigureOut">
              <a:rPr lang="en-US"/>
              <a:pPr>
                <a:defRPr/>
              </a:pPr>
              <a:t>9/24/13</a:t>
            </a:fld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D8D139-E8FC-49FC-8593-E99A17D75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6900E-2520-4543-A108-BD375F7CA6C4}" type="datetimeFigureOut">
              <a:rPr lang="en-US"/>
              <a:pPr>
                <a:defRPr/>
              </a:pPr>
              <a:t>9/24/13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D92A-CCF1-4F17-98DA-92CC3DDBA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CF5F17B-7285-42CA-BD6D-1665172A818D}" type="datetimeFigureOut">
              <a:rPr lang="en-US"/>
              <a:pPr>
                <a:defRPr/>
              </a:pPr>
              <a:t>9/24/13</a:t>
            </a:fld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F23630A-1EC7-48E7-8034-091510C08D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E9C91D0-9196-410A-A449-A6207CF9CB77}" type="datetimeFigureOut">
              <a:rPr lang="en-US"/>
              <a:pPr>
                <a:defRPr/>
              </a:pPr>
              <a:t>9/24/13</a:t>
            </a:fld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5B05FCC-5EA4-41B4-8ECB-DABC78E6F1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EAFC57A-828E-43DF-B92B-A9E31A84403A}" type="datetimeFigureOut">
              <a:rPr lang="en-US"/>
              <a:pPr>
                <a:defRPr/>
              </a:pPr>
              <a:t>9/24/13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A0F462D-0A89-434B-898C-93DBE62E66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59" r:id="rId4"/>
    <p:sldLayoutId id="2147483658" r:id="rId5"/>
    <p:sldLayoutId id="2147483663" r:id="rId6"/>
    <p:sldLayoutId id="2147483657" r:id="rId7"/>
    <p:sldLayoutId id="2147483664" r:id="rId8"/>
    <p:sldLayoutId id="2147483665" r:id="rId9"/>
    <p:sldLayoutId id="2147483656" r:id="rId10"/>
    <p:sldLayoutId id="214748365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ＭＳ Ｐゴシック" pitchFamily="127" charset="-128"/>
          <a:cs typeface="ＭＳ Ｐゴシック" pitchFamily="12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27" charset="0"/>
          <a:ea typeface="ＭＳ Ｐゴシック" pitchFamily="127" charset="-128"/>
          <a:cs typeface="ＭＳ Ｐゴシック" pitchFamily="12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27" charset="0"/>
          <a:ea typeface="ＭＳ Ｐゴシック" pitchFamily="127" charset="-128"/>
          <a:cs typeface="ＭＳ Ｐゴシック" pitchFamily="12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27" charset="0"/>
          <a:ea typeface="ＭＳ Ｐゴシック" pitchFamily="127" charset="-128"/>
          <a:cs typeface="ＭＳ Ｐゴシック" pitchFamily="12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27" charset="0"/>
          <a:ea typeface="ＭＳ Ｐゴシック" pitchFamily="127" charset="-128"/>
          <a:cs typeface="ＭＳ Ｐゴシック" pitchFamily="12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27" charset="0"/>
          <a:ea typeface="ＭＳ Ｐゴシック" pitchFamily="127" charset="-128"/>
          <a:cs typeface="ＭＳ Ｐゴシック" pitchFamily="127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27" charset="0"/>
          <a:ea typeface="ＭＳ Ｐゴシック" pitchFamily="127" charset="-128"/>
          <a:cs typeface="ＭＳ Ｐゴシック" pitchFamily="127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27" charset="0"/>
          <a:ea typeface="ＭＳ Ｐゴシック" pitchFamily="127" charset="-128"/>
          <a:cs typeface="ＭＳ Ｐゴシック" pitchFamily="127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27" charset="0"/>
          <a:ea typeface="ＭＳ Ｐゴシック" pitchFamily="127" charset="-128"/>
          <a:cs typeface="ＭＳ Ｐゴシック" pitchFamily="127" charset="-128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127" charset="2"/>
        <a:buChar char=""/>
        <a:defRPr sz="2400" kern="1200">
          <a:solidFill>
            <a:schemeClr val="tx1"/>
          </a:solidFill>
          <a:latin typeface="+mn-lt"/>
          <a:ea typeface="ＭＳ Ｐゴシック" pitchFamily="127" charset="-128"/>
          <a:cs typeface="ＭＳ Ｐゴシック" pitchFamily="127" charset="-128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27" charset="2"/>
        <a:buChar char=""/>
        <a:defRPr sz="2100" kern="1200">
          <a:solidFill>
            <a:schemeClr val="tx1"/>
          </a:solidFill>
          <a:latin typeface="+mn-lt"/>
          <a:ea typeface="ＭＳ Ｐゴシック" pitchFamily="127" charset="-128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127" charset="2"/>
        <a:buChar char=""/>
        <a:defRPr kern="1200">
          <a:solidFill>
            <a:schemeClr val="tx1"/>
          </a:solidFill>
          <a:latin typeface="+mn-lt"/>
          <a:ea typeface="ＭＳ Ｐゴシック" pitchFamily="127" charset="-128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127" charset="2"/>
        <a:buChar char=""/>
        <a:defRPr kern="1200">
          <a:solidFill>
            <a:schemeClr val="tx1"/>
          </a:solidFill>
          <a:latin typeface="+mn-lt"/>
          <a:ea typeface="ＭＳ Ｐゴシック" pitchFamily="127" charset="-128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27" charset="2"/>
        <a:buChar char=""/>
        <a:defRPr sz="1600" kern="1200">
          <a:solidFill>
            <a:schemeClr val="tx1"/>
          </a:solidFill>
          <a:latin typeface="+mn-lt"/>
          <a:ea typeface="ＭＳ Ｐゴシック" pitchFamily="127" charset="-128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 bwMode="auto">
          <a:xfrm>
            <a:off x="2286000" y="609600"/>
            <a:ext cx="6172200" cy="2362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400" cap="none" smtClean="0"/>
              <a:t>EARTH’S MOTION AND THE SEASONS</a:t>
            </a:r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609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ea typeface="+mj-ea"/>
                <a:cs typeface="+mj-cs"/>
              </a:rPr>
              <a:t>Motions of Earth</a:t>
            </a:r>
            <a:endParaRPr lang="en-US" sz="4000" dirty="0">
              <a:ea typeface="+mj-ea"/>
              <a:cs typeface="+mj-cs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5988"/>
            <a:ext cx="8229600" cy="1828800"/>
          </a:xfrm>
        </p:spPr>
        <p:txBody>
          <a:bodyPr/>
          <a:lstStyle/>
          <a:p>
            <a:pPr eaLnBrk="1" hangingPunct="1"/>
            <a:r>
              <a:rPr lang="en-US" sz="3200" smtClean="0"/>
              <a:t> Axis – the imaginary line drawn from the north geographic pole through Earth to the south geographic pole</a:t>
            </a:r>
          </a:p>
        </p:txBody>
      </p:sp>
      <p:pic>
        <p:nvPicPr>
          <p:cNvPr id="16387" name="Picture 3" descr="Earth_Axi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3152775"/>
            <a:ext cx="2743200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ea typeface="+mj-ea"/>
                <a:cs typeface="+mj-cs"/>
              </a:rPr>
              <a:t>Motions of Earth (cont’d)</a:t>
            </a:r>
            <a:endParaRPr lang="en-US" sz="4000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2133600"/>
          </a:xfrm>
        </p:spPr>
        <p:txBody>
          <a:bodyPr/>
          <a:lstStyle/>
          <a:p>
            <a:pPr eaLnBrk="1" hangingPunct="1"/>
            <a:r>
              <a:rPr lang="en-US" sz="3200" smtClean="0"/>
              <a:t> ROTATION – the spinning of Earth on its axis</a:t>
            </a:r>
          </a:p>
          <a:p>
            <a:pPr eaLnBrk="1" hangingPunct="1"/>
            <a:r>
              <a:rPr lang="en-US" sz="3200" smtClean="0"/>
              <a:t> Rotation causes day and night as some parts of the Earth face the Sun and some parts face away from the Sun</a:t>
            </a:r>
          </a:p>
        </p:txBody>
      </p:sp>
      <p:pic>
        <p:nvPicPr>
          <p:cNvPr id="18435" name="Picture 3" descr="Earth-rotats-on-axis-sm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3810000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7467600" cy="5635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ea typeface="+mj-ea"/>
                <a:cs typeface="+mj-cs"/>
              </a:rPr>
              <a:t>A QUESTION…</a:t>
            </a:r>
            <a:endParaRPr lang="en-US" sz="4000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04888"/>
            <a:ext cx="4038600" cy="5472112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3200" dirty="0" smtClean="0">
                <a:ea typeface="+mn-ea"/>
                <a:cs typeface="+mn-cs"/>
              </a:rPr>
              <a:t>What would happen if Earth stopped rotating?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3200" dirty="0" smtClean="0"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3200" i="1" dirty="0" smtClean="0">
                <a:ea typeface="+mn-ea"/>
                <a:cs typeface="+mn-cs"/>
              </a:rPr>
              <a:t>One half of Earth would experience constant night and become very cold and half would experience constant day and become very hot.</a:t>
            </a:r>
            <a:endParaRPr lang="en-US" sz="3200" i="1" dirty="0">
              <a:ea typeface="+mn-ea"/>
              <a:cs typeface="+mn-cs"/>
            </a:endParaRPr>
          </a:p>
        </p:txBody>
      </p:sp>
      <p:pic>
        <p:nvPicPr>
          <p:cNvPr id="20483" name="Picture 3" descr="lect03_fig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80988"/>
            <a:ext cx="7620000" cy="653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2590800"/>
          </a:xfrm>
        </p:spPr>
        <p:txBody>
          <a:bodyPr/>
          <a:lstStyle/>
          <a:p>
            <a:pPr eaLnBrk="1" hangingPunct="1"/>
            <a:r>
              <a:rPr lang="en-US" sz="3200" smtClean="0"/>
              <a:t> REVOLUTION – the motion of Earth traveling around the Sun</a:t>
            </a:r>
          </a:p>
          <a:p>
            <a:pPr lvl="1" eaLnBrk="1" hangingPunct="1"/>
            <a:r>
              <a:rPr lang="en-US" sz="3200" smtClean="0"/>
              <a:t>Earth’s revolution causes SEASONS</a:t>
            </a:r>
          </a:p>
          <a:p>
            <a:pPr lvl="1" eaLnBrk="1" hangingPunct="1"/>
            <a:r>
              <a:rPr lang="en-US" sz="3200" smtClean="0"/>
              <a:t>Earth’s elliptical path around the Sun is called its </a:t>
            </a:r>
            <a:r>
              <a:rPr lang="en-US" sz="3200" b="1" smtClean="0"/>
              <a:t>orbit</a:t>
            </a:r>
            <a:r>
              <a:rPr lang="en-US" sz="3200" smtClean="0"/>
              <a:t>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Motions of Earth </a:t>
            </a:r>
            <a:r>
              <a:rPr lang="en-US" dirty="0">
                <a:latin typeface="+mj-lt"/>
                <a:ea typeface="+mj-ea"/>
                <a:cs typeface="+mj-cs"/>
              </a:rPr>
              <a:t>(cont’d)</a:t>
            </a:r>
          </a:p>
        </p:txBody>
      </p:sp>
      <p:pic>
        <p:nvPicPr>
          <p:cNvPr id="22531" name="Picture 4" descr="earth-tilt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3954463"/>
            <a:ext cx="3657600" cy="290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val 1"/>
          <p:cNvSpPr/>
          <p:nvPr/>
        </p:nvSpPr>
        <p:spPr>
          <a:xfrm>
            <a:off x="899592" y="4581128"/>
            <a:ext cx="936104" cy="86409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338760" y="4149080"/>
            <a:ext cx="1225128" cy="86409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0"/>
            <a:ext cx="8229600" cy="838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>
                <a:latin typeface="+mn-lt"/>
                <a:ea typeface="+mn-ea"/>
                <a:cs typeface="+mn-cs"/>
              </a:rPr>
              <a:t>REVOLUTION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pic>
        <p:nvPicPr>
          <p:cNvPr id="24578" name="Picture 4" descr="earth-tilt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2763" y="838200"/>
            <a:ext cx="75819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ea typeface="+mj-ea"/>
                <a:cs typeface="+mj-cs"/>
              </a:rPr>
              <a:t>THE SEASONS</a:t>
            </a:r>
            <a:endParaRPr lang="en-US" sz="4000" dirty="0">
              <a:ea typeface="+mj-ea"/>
              <a:cs typeface="+mj-cs"/>
            </a:endParaRPr>
          </a:p>
        </p:txBody>
      </p:sp>
      <p:sp>
        <p:nvSpPr>
          <p:cNvPr id="2662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8229600" cy="1600200"/>
          </a:xfrm>
        </p:spPr>
        <p:txBody>
          <a:bodyPr/>
          <a:lstStyle/>
          <a:p>
            <a:pPr eaLnBrk="1" hangingPunct="1"/>
            <a:r>
              <a:rPr lang="en-US" sz="3200" smtClean="0"/>
              <a:t> Because Earth’s axis forms a 23.5-degree angle, the Sun’s position relative to Earth’s equator constantly changes.</a:t>
            </a:r>
          </a:p>
        </p:txBody>
      </p:sp>
      <p:pic>
        <p:nvPicPr>
          <p:cNvPr id="26627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743200"/>
            <a:ext cx="5565775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838" y="0"/>
            <a:ext cx="8229600" cy="609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ea typeface="+mj-ea"/>
                <a:cs typeface="+mj-cs"/>
              </a:rPr>
              <a:t>THE SEASONS (CONT’D)</a:t>
            </a:r>
            <a:endParaRPr lang="en-US" sz="4000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77838" y="838200"/>
            <a:ext cx="8229600" cy="2209800"/>
          </a:xfrm>
        </p:spPr>
        <p:txBody>
          <a:bodyPr/>
          <a:lstStyle/>
          <a:p>
            <a:pPr eaLnBrk="1" hangingPunct="1"/>
            <a:r>
              <a:rPr lang="en-US" sz="3200" smtClean="0"/>
              <a:t> Summer and winter SOLSTICES – the longest and shortest days of the year.</a:t>
            </a:r>
          </a:p>
          <a:p>
            <a:pPr eaLnBrk="1" hangingPunct="1"/>
            <a:r>
              <a:rPr lang="en-US" sz="3200" smtClean="0"/>
              <a:t> The Sun reaches its greatest distance north or south of the equator</a:t>
            </a:r>
          </a:p>
        </p:txBody>
      </p:sp>
      <p:pic>
        <p:nvPicPr>
          <p:cNvPr id="28675" name="Picture 3"/>
          <p:cNvPicPr>
            <a:picLocks noChangeAspect="1"/>
          </p:cNvPicPr>
          <p:nvPr/>
        </p:nvPicPr>
        <p:blipFill>
          <a:blip r:embed="rId3"/>
          <a:srcRect l="2425" r="3030" b="50000"/>
          <a:stretch>
            <a:fillRect/>
          </a:stretch>
        </p:blipFill>
        <p:spPr bwMode="auto">
          <a:xfrm>
            <a:off x="457200" y="3427413"/>
            <a:ext cx="8920163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ea typeface="+mj-ea"/>
                <a:cs typeface="+mj-cs"/>
              </a:rPr>
              <a:t>THE SEASONS (CONT’D)</a:t>
            </a:r>
            <a:endParaRPr lang="en-US" sz="4000" dirty="0">
              <a:ea typeface="+mj-ea"/>
              <a:cs typeface="+mj-cs"/>
            </a:endParaRPr>
          </a:p>
        </p:txBody>
      </p:sp>
      <p:sp>
        <p:nvSpPr>
          <p:cNvPr id="30722" name="Content Placeholder 2"/>
          <p:cNvSpPr>
            <a:spLocks noGrp="1"/>
          </p:cNvSpPr>
          <p:nvPr>
            <p:ph sz="quarter" idx="1"/>
          </p:nvPr>
        </p:nvSpPr>
        <p:spPr>
          <a:xfrm>
            <a:off x="400050" y="808038"/>
            <a:ext cx="8229600" cy="1676400"/>
          </a:xfrm>
        </p:spPr>
        <p:txBody>
          <a:bodyPr/>
          <a:lstStyle/>
          <a:p>
            <a:pPr eaLnBrk="1" hangingPunct="1"/>
            <a:r>
              <a:rPr lang="en-US" sz="3200" smtClean="0"/>
              <a:t> EQUINOX – when the Sun is directly over the equator; the lengths of day and night are nearly equal all over the world.</a:t>
            </a:r>
          </a:p>
        </p:txBody>
      </p:sp>
      <p:pic>
        <p:nvPicPr>
          <p:cNvPr id="30723" name="Picture 3"/>
          <p:cNvPicPr>
            <a:picLocks noChangeAspect="1"/>
          </p:cNvPicPr>
          <p:nvPr/>
        </p:nvPicPr>
        <p:blipFill>
          <a:blip r:embed="rId3"/>
          <a:srcRect l="2492" t="48611" r="5321"/>
          <a:stretch>
            <a:fillRect/>
          </a:stretch>
        </p:blipFill>
        <p:spPr bwMode="auto">
          <a:xfrm>
            <a:off x="111125" y="3048000"/>
            <a:ext cx="8834438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314</TotalTime>
  <Words>220</Words>
  <Application>Microsoft Macintosh PowerPoint</Application>
  <PresentationFormat>On-screen Show (4:3)</PresentationFormat>
  <Paragraphs>22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Oriel</vt:lpstr>
      <vt:lpstr>EARTH’S MOTION AND THE SEASONS</vt:lpstr>
      <vt:lpstr>Motions of Earth</vt:lpstr>
      <vt:lpstr>Motions of Earth (cont’d)</vt:lpstr>
      <vt:lpstr>A QUESTION…</vt:lpstr>
      <vt:lpstr>PowerPoint Presentation</vt:lpstr>
      <vt:lpstr>PowerPoint Presentation</vt:lpstr>
      <vt:lpstr>THE SEASONS</vt:lpstr>
      <vt:lpstr>THE SEASONS (CONT’D)</vt:lpstr>
      <vt:lpstr>THE SEASONS (CONT’D)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Earth’s Motion and Seasons</dc:title>
  <dc:creator>Denice Fogel</dc:creator>
  <cp:lastModifiedBy>St. Aloysius</cp:lastModifiedBy>
  <cp:revision>29</cp:revision>
  <dcterms:created xsi:type="dcterms:W3CDTF">2012-02-27T00:35:19Z</dcterms:created>
  <dcterms:modified xsi:type="dcterms:W3CDTF">2013-09-24T17:19:49Z</dcterms:modified>
</cp:coreProperties>
</file>